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2" r:id="rId4"/>
    <p:sldId id="264" r:id="rId5"/>
    <p:sldId id="266" r:id="rId6"/>
    <p:sldId id="267" r:id="rId7"/>
    <p:sldId id="260" r:id="rId8"/>
    <p:sldId id="268" r:id="rId9"/>
    <p:sldId id="270"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91" d="100"/>
          <a:sy n="91" d="100"/>
        </p:scale>
        <p:origin x="53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014BD-1181-471C-BABE-906126859A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A5FDA2-67D3-4661-8969-2D0ABABF8D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07D3A81-F0F8-4560-954C-4B6A8F84376D}"/>
              </a:ext>
            </a:extLst>
          </p:cNvPr>
          <p:cNvSpPr>
            <a:spLocks noGrp="1"/>
          </p:cNvSpPr>
          <p:nvPr>
            <p:ph type="dt" sz="half" idx="10"/>
          </p:nvPr>
        </p:nvSpPr>
        <p:spPr/>
        <p:txBody>
          <a:bodyPr/>
          <a:lstStyle/>
          <a:p>
            <a:fld id="{E375C155-A7A0-40BA-B7AC-0DAE159C699B}" type="datetimeFigureOut">
              <a:rPr lang="en-US" smtClean="0"/>
              <a:t>11/17/2019</a:t>
            </a:fld>
            <a:endParaRPr lang="en-US"/>
          </a:p>
        </p:txBody>
      </p:sp>
      <p:sp>
        <p:nvSpPr>
          <p:cNvPr id="5" name="Footer Placeholder 4">
            <a:extLst>
              <a:ext uri="{FF2B5EF4-FFF2-40B4-BE49-F238E27FC236}">
                <a16:creationId xmlns:a16="http://schemas.microsoft.com/office/drawing/2014/main" id="{98CA6903-45C7-4DF7-9616-C71EBBD223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F2430C-210B-4C3B-98EF-504283150807}"/>
              </a:ext>
            </a:extLst>
          </p:cNvPr>
          <p:cNvSpPr>
            <a:spLocks noGrp="1"/>
          </p:cNvSpPr>
          <p:nvPr>
            <p:ph type="sldNum" sz="quarter" idx="12"/>
          </p:nvPr>
        </p:nvSpPr>
        <p:spPr/>
        <p:txBody>
          <a:bodyPr/>
          <a:lstStyle/>
          <a:p>
            <a:fld id="{BD99F2F7-D21D-4548-96D0-229D6EA56E93}" type="slidenum">
              <a:rPr lang="en-US" smtClean="0"/>
              <a:t>‹#›</a:t>
            </a:fld>
            <a:endParaRPr lang="en-US"/>
          </a:p>
        </p:txBody>
      </p:sp>
    </p:spTree>
    <p:extLst>
      <p:ext uri="{BB962C8B-B14F-4D97-AF65-F5344CB8AC3E}">
        <p14:creationId xmlns:p14="http://schemas.microsoft.com/office/powerpoint/2010/main" val="3315952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A975C-995A-40F1-99E0-330D96C48BE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CF914DF-2E18-4B08-BCF3-B6C4F919A5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B9593D-C6BF-444F-A351-B695EBB51B87}"/>
              </a:ext>
            </a:extLst>
          </p:cNvPr>
          <p:cNvSpPr>
            <a:spLocks noGrp="1"/>
          </p:cNvSpPr>
          <p:nvPr>
            <p:ph type="dt" sz="half" idx="10"/>
          </p:nvPr>
        </p:nvSpPr>
        <p:spPr/>
        <p:txBody>
          <a:bodyPr/>
          <a:lstStyle/>
          <a:p>
            <a:fld id="{E375C155-A7A0-40BA-B7AC-0DAE159C699B}" type="datetimeFigureOut">
              <a:rPr lang="en-US" smtClean="0"/>
              <a:t>11/17/2019</a:t>
            </a:fld>
            <a:endParaRPr lang="en-US"/>
          </a:p>
        </p:txBody>
      </p:sp>
      <p:sp>
        <p:nvSpPr>
          <p:cNvPr id="5" name="Footer Placeholder 4">
            <a:extLst>
              <a:ext uri="{FF2B5EF4-FFF2-40B4-BE49-F238E27FC236}">
                <a16:creationId xmlns:a16="http://schemas.microsoft.com/office/drawing/2014/main" id="{4F0D593A-2E98-4F68-94AA-2A3583B792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AFCCBA-F5B2-4901-BFFE-8A51FBED6CC6}"/>
              </a:ext>
            </a:extLst>
          </p:cNvPr>
          <p:cNvSpPr>
            <a:spLocks noGrp="1"/>
          </p:cNvSpPr>
          <p:nvPr>
            <p:ph type="sldNum" sz="quarter" idx="12"/>
          </p:nvPr>
        </p:nvSpPr>
        <p:spPr/>
        <p:txBody>
          <a:bodyPr/>
          <a:lstStyle/>
          <a:p>
            <a:fld id="{BD99F2F7-D21D-4548-96D0-229D6EA56E93}" type="slidenum">
              <a:rPr lang="en-US" smtClean="0"/>
              <a:t>‹#›</a:t>
            </a:fld>
            <a:endParaRPr lang="en-US"/>
          </a:p>
        </p:txBody>
      </p:sp>
    </p:spTree>
    <p:extLst>
      <p:ext uri="{BB962C8B-B14F-4D97-AF65-F5344CB8AC3E}">
        <p14:creationId xmlns:p14="http://schemas.microsoft.com/office/powerpoint/2010/main" val="37088170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25D035-CCC4-4505-A94E-8BE199D1947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13B1F6-55A3-4946-AEAD-A14480DB952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A8CDA8-BF0C-4ECC-A3E7-97207376949B}"/>
              </a:ext>
            </a:extLst>
          </p:cNvPr>
          <p:cNvSpPr>
            <a:spLocks noGrp="1"/>
          </p:cNvSpPr>
          <p:nvPr>
            <p:ph type="dt" sz="half" idx="10"/>
          </p:nvPr>
        </p:nvSpPr>
        <p:spPr/>
        <p:txBody>
          <a:bodyPr/>
          <a:lstStyle/>
          <a:p>
            <a:fld id="{E375C155-A7A0-40BA-B7AC-0DAE159C699B}" type="datetimeFigureOut">
              <a:rPr lang="en-US" smtClean="0"/>
              <a:t>11/17/2019</a:t>
            </a:fld>
            <a:endParaRPr lang="en-US"/>
          </a:p>
        </p:txBody>
      </p:sp>
      <p:sp>
        <p:nvSpPr>
          <p:cNvPr id="5" name="Footer Placeholder 4">
            <a:extLst>
              <a:ext uri="{FF2B5EF4-FFF2-40B4-BE49-F238E27FC236}">
                <a16:creationId xmlns:a16="http://schemas.microsoft.com/office/drawing/2014/main" id="{9BCD90E7-5EC0-44C4-B3B8-6AA193400D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0B9B6-22CA-4908-8559-3B8D77F9246F}"/>
              </a:ext>
            </a:extLst>
          </p:cNvPr>
          <p:cNvSpPr>
            <a:spLocks noGrp="1"/>
          </p:cNvSpPr>
          <p:nvPr>
            <p:ph type="sldNum" sz="quarter" idx="12"/>
          </p:nvPr>
        </p:nvSpPr>
        <p:spPr/>
        <p:txBody>
          <a:bodyPr/>
          <a:lstStyle/>
          <a:p>
            <a:fld id="{BD99F2F7-D21D-4548-96D0-229D6EA56E93}" type="slidenum">
              <a:rPr lang="en-US" smtClean="0"/>
              <a:t>‹#›</a:t>
            </a:fld>
            <a:endParaRPr lang="en-US"/>
          </a:p>
        </p:txBody>
      </p:sp>
    </p:spTree>
    <p:extLst>
      <p:ext uri="{BB962C8B-B14F-4D97-AF65-F5344CB8AC3E}">
        <p14:creationId xmlns:p14="http://schemas.microsoft.com/office/powerpoint/2010/main" val="3456316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2FFFA-EB30-4F0A-9DD7-98C9293151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CC448D-99A0-45E1-8A7B-DB8B7AD760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62FB58-53C1-453B-8403-B081E06218BC}"/>
              </a:ext>
            </a:extLst>
          </p:cNvPr>
          <p:cNvSpPr>
            <a:spLocks noGrp="1"/>
          </p:cNvSpPr>
          <p:nvPr>
            <p:ph type="dt" sz="half" idx="10"/>
          </p:nvPr>
        </p:nvSpPr>
        <p:spPr/>
        <p:txBody>
          <a:bodyPr/>
          <a:lstStyle/>
          <a:p>
            <a:fld id="{E375C155-A7A0-40BA-B7AC-0DAE159C699B}" type="datetimeFigureOut">
              <a:rPr lang="en-US" smtClean="0"/>
              <a:t>11/17/2019</a:t>
            </a:fld>
            <a:endParaRPr lang="en-US"/>
          </a:p>
        </p:txBody>
      </p:sp>
      <p:sp>
        <p:nvSpPr>
          <p:cNvPr id="5" name="Footer Placeholder 4">
            <a:extLst>
              <a:ext uri="{FF2B5EF4-FFF2-40B4-BE49-F238E27FC236}">
                <a16:creationId xmlns:a16="http://schemas.microsoft.com/office/drawing/2014/main" id="{964BDF82-6E40-4E4F-8ED9-C1AECE31A6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52B81D-8A00-4D81-B5B5-D740D86E18A7}"/>
              </a:ext>
            </a:extLst>
          </p:cNvPr>
          <p:cNvSpPr>
            <a:spLocks noGrp="1"/>
          </p:cNvSpPr>
          <p:nvPr>
            <p:ph type="sldNum" sz="quarter" idx="12"/>
          </p:nvPr>
        </p:nvSpPr>
        <p:spPr/>
        <p:txBody>
          <a:bodyPr/>
          <a:lstStyle/>
          <a:p>
            <a:fld id="{BD99F2F7-D21D-4548-96D0-229D6EA56E93}" type="slidenum">
              <a:rPr lang="en-US" smtClean="0"/>
              <a:t>‹#›</a:t>
            </a:fld>
            <a:endParaRPr lang="en-US"/>
          </a:p>
        </p:txBody>
      </p:sp>
    </p:spTree>
    <p:extLst>
      <p:ext uri="{BB962C8B-B14F-4D97-AF65-F5344CB8AC3E}">
        <p14:creationId xmlns:p14="http://schemas.microsoft.com/office/powerpoint/2010/main" val="3549748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54D0A-5476-4EDC-883D-F9B5354030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337BDE8-2E31-431A-B5D8-FB15D3731B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0BE8D6-3C55-46E6-BD50-1AC52582196C}"/>
              </a:ext>
            </a:extLst>
          </p:cNvPr>
          <p:cNvSpPr>
            <a:spLocks noGrp="1"/>
          </p:cNvSpPr>
          <p:nvPr>
            <p:ph type="dt" sz="half" idx="10"/>
          </p:nvPr>
        </p:nvSpPr>
        <p:spPr/>
        <p:txBody>
          <a:bodyPr/>
          <a:lstStyle/>
          <a:p>
            <a:fld id="{E375C155-A7A0-40BA-B7AC-0DAE159C699B}" type="datetimeFigureOut">
              <a:rPr lang="en-US" smtClean="0"/>
              <a:t>11/17/2019</a:t>
            </a:fld>
            <a:endParaRPr lang="en-US"/>
          </a:p>
        </p:txBody>
      </p:sp>
      <p:sp>
        <p:nvSpPr>
          <p:cNvPr id="5" name="Footer Placeholder 4">
            <a:extLst>
              <a:ext uri="{FF2B5EF4-FFF2-40B4-BE49-F238E27FC236}">
                <a16:creationId xmlns:a16="http://schemas.microsoft.com/office/drawing/2014/main" id="{EAE0C662-45E1-4DC2-93FB-A815A7772F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A20177-F8E7-4F19-A63B-1A8466232466}"/>
              </a:ext>
            </a:extLst>
          </p:cNvPr>
          <p:cNvSpPr>
            <a:spLocks noGrp="1"/>
          </p:cNvSpPr>
          <p:nvPr>
            <p:ph type="sldNum" sz="quarter" idx="12"/>
          </p:nvPr>
        </p:nvSpPr>
        <p:spPr/>
        <p:txBody>
          <a:bodyPr/>
          <a:lstStyle/>
          <a:p>
            <a:fld id="{BD99F2F7-D21D-4548-96D0-229D6EA56E93}" type="slidenum">
              <a:rPr lang="en-US" smtClean="0"/>
              <a:t>‹#›</a:t>
            </a:fld>
            <a:endParaRPr lang="en-US"/>
          </a:p>
        </p:txBody>
      </p:sp>
    </p:spTree>
    <p:extLst>
      <p:ext uri="{BB962C8B-B14F-4D97-AF65-F5344CB8AC3E}">
        <p14:creationId xmlns:p14="http://schemas.microsoft.com/office/powerpoint/2010/main" val="2618022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A141D-9569-4966-BED2-A3C76A7D01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8BED07-A1F6-47BC-B7A5-E48B0275F8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13573E-FCC0-4A64-8521-69F0076338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87B9AF5-63AB-40BC-89FE-8DDF9B917ED6}"/>
              </a:ext>
            </a:extLst>
          </p:cNvPr>
          <p:cNvSpPr>
            <a:spLocks noGrp="1"/>
          </p:cNvSpPr>
          <p:nvPr>
            <p:ph type="dt" sz="half" idx="10"/>
          </p:nvPr>
        </p:nvSpPr>
        <p:spPr/>
        <p:txBody>
          <a:bodyPr/>
          <a:lstStyle/>
          <a:p>
            <a:fld id="{E375C155-A7A0-40BA-B7AC-0DAE159C699B}" type="datetimeFigureOut">
              <a:rPr lang="en-US" smtClean="0"/>
              <a:t>11/17/2019</a:t>
            </a:fld>
            <a:endParaRPr lang="en-US"/>
          </a:p>
        </p:txBody>
      </p:sp>
      <p:sp>
        <p:nvSpPr>
          <p:cNvPr id="6" name="Footer Placeholder 5">
            <a:extLst>
              <a:ext uri="{FF2B5EF4-FFF2-40B4-BE49-F238E27FC236}">
                <a16:creationId xmlns:a16="http://schemas.microsoft.com/office/drawing/2014/main" id="{3E3BFB81-1C18-4689-9A7B-2A49920AD1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1F275A-067F-40F1-B28B-F7A4F408BA15}"/>
              </a:ext>
            </a:extLst>
          </p:cNvPr>
          <p:cNvSpPr>
            <a:spLocks noGrp="1"/>
          </p:cNvSpPr>
          <p:nvPr>
            <p:ph type="sldNum" sz="quarter" idx="12"/>
          </p:nvPr>
        </p:nvSpPr>
        <p:spPr/>
        <p:txBody>
          <a:bodyPr/>
          <a:lstStyle/>
          <a:p>
            <a:fld id="{BD99F2F7-D21D-4548-96D0-229D6EA56E93}" type="slidenum">
              <a:rPr lang="en-US" smtClean="0"/>
              <a:t>‹#›</a:t>
            </a:fld>
            <a:endParaRPr lang="en-US"/>
          </a:p>
        </p:txBody>
      </p:sp>
    </p:spTree>
    <p:extLst>
      <p:ext uri="{BB962C8B-B14F-4D97-AF65-F5344CB8AC3E}">
        <p14:creationId xmlns:p14="http://schemas.microsoft.com/office/powerpoint/2010/main" val="3721684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13DB0-C531-41FE-8E1E-509F96DA877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3C980B8-88A6-446C-B3F4-19942BC065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2C70C4-DD7E-4F6B-9027-1E8AAD9AB31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91C1450-1CD8-4B14-BE01-6B3BED9059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AF777C-037F-41C7-9473-2B7B28AD56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A1A8618-08C2-42C9-BA3D-8F3E6D911B3E}"/>
              </a:ext>
            </a:extLst>
          </p:cNvPr>
          <p:cNvSpPr>
            <a:spLocks noGrp="1"/>
          </p:cNvSpPr>
          <p:nvPr>
            <p:ph type="dt" sz="half" idx="10"/>
          </p:nvPr>
        </p:nvSpPr>
        <p:spPr/>
        <p:txBody>
          <a:bodyPr/>
          <a:lstStyle/>
          <a:p>
            <a:fld id="{E375C155-A7A0-40BA-B7AC-0DAE159C699B}" type="datetimeFigureOut">
              <a:rPr lang="en-US" smtClean="0"/>
              <a:t>11/17/2019</a:t>
            </a:fld>
            <a:endParaRPr lang="en-US"/>
          </a:p>
        </p:txBody>
      </p:sp>
      <p:sp>
        <p:nvSpPr>
          <p:cNvPr id="8" name="Footer Placeholder 7">
            <a:extLst>
              <a:ext uri="{FF2B5EF4-FFF2-40B4-BE49-F238E27FC236}">
                <a16:creationId xmlns:a16="http://schemas.microsoft.com/office/drawing/2014/main" id="{AEBC7194-B167-4C73-B610-F5D31F78BE7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92EA04-EDD9-422C-AC7C-D2CC579FE577}"/>
              </a:ext>
            </a:extLst>
          </p:cNvPr>
          <p:cNvSpPr>
            <a:spLocks noGrp="1"/>
          </p:cNvSpPr>
          <p:nvPr>
            <p:ph type="sldNum" sz="quarter" idx="12"/>
          </p:nvPr>
        </p:nvSpPr>
        <p:spPr/>
        <p:txBody>
          <a:bodyPr/>
          <a:lstStyle/>
          <a:p>
            <a:fld id="{BD99F2F7-D21D-4548-96D0-229D6EA56E93}" type="slidenum">
              <a:rPr lang="en-US" smtClean="0"/>
              <a:t>‹#›</a:t>
            </a:fld>
            <a:endParaRPr lang="en-US"/>
          </a:p>
        </p:txBody>
      </p:sp>
    </p:spTree>
    <p:extLst>
      <p:ext uri="{BB962C8B-B14F-4D97-AF65-F5344CB8AC3E}">
        <p14:creationId xmlns:p14="http://schemas.microsoft.com/office/powerpoint/2010/main" val="3352822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3DEE9-E143-4784-914D-801BA6957D3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144F4B3-E8A0-4F09-9D6C-64BE0812E3D0}"/>
              </a:ext>
            </a:extLst>
          </p:cNvPr>
          <p:cNvSpPr>
            <a:spLocks noGrp="1"/>
          </p:cNvSpPr>
          <p:nvPr>
            <p:ph type="dt" sz="half" idx="10"/>
          </p:nvPr>
        </p:nvSpPr>
        <p:spPr/>
        <p:txBody>
          <a:bodyPr/>
          <a:lstStyle/>
          <a:p>
            <a:fld id="{E375C155-A7A0-40BA-B7AC-0DAE159C699B}" type="datetimeFigureOut">
              <a:rPr lang="en-US" smtClean="0"/>
              <a:t>11/17/2019</a:t>
            </a:fld>
            <a:endParaRPr lang="en-US"/>
          </a:p>
        </p:txBody>
      </p:sp>
      <p:sp>
        <p:nvSpPr>
          <p:cNvPr id="4" name="Footer Placeholder 3">
            <a:extLst>
              <a:ext uri="{FF2B5EF4-FFF2-40B4-BE49-F238E27FC236}">
                <a16:creationId xmlns:a16="http://schemas.microsoft.com/office/drawing/2014/main" id="{884922B6-1B4E-4269-8927-6394EFEDA7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E78129-0961-4548-AC9E-96353E75387F}"/>
              </a:ext>
            </a:extLst>
          </p:cNvPr>
          <p:cNvSpPr>
            <a:spLocks noGrp="1"/>
          </p:cNvSpPr>
          <p:nvPr>
            <p:ph type="sldNum" sz="quarter" idx="12"/>
          </p:nvPr>
        </p:nvSpPr>
        <p:spPr/>
        <p:txBody>
          <a:bodyPr/>
          <a:lstStyle/>
          <a:p>
            <a:fld id="{BD99F2F7-D21D-4548-96D0-229D6EA56E93}" type="slidenum">
              <a:rPr lang="en-US" smtClean="0"/>
              <a:t>‹#›</a:t>
            </a:fld>
            <a:endParaRPr lang="en-US"/>
          </a:p>
        </p:txBody>
      </p:sp>
    </p:spTree>
    <p:extLst>
      <p:ext uri="{BB962C8B-B14F-4D97-AF65-F5344CB8AC3E}">
        <p14:creationId xmlns:p14="http://schemas.microsoft.com/office/powerpoint/2010/main" val="39450941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7D88A3-BDDA-41E7-AFD5-DF2B12A5DBC1}"/>
              </a:ext>
            </a:extLst>
          </p:cNvPr>
          <p:cNvSpPr>
            <a:spLocks noGrp="1"/>
          </p:cNvSpPr>
          <p:nvPr>
            <p:ph type="dt" sz="half" idx="10"/>
          </p:nvPr>
        </p:nvSpPr>
        <p:spPr/>
        <p:txBody>
          <a:bodyPr/>
          <a:lstStyle/>
          <a:p>
            <a:fld id="{E375C155-A7A0-40BA-B7AC-0DAE159C699B}" type="datetimeFigureOut">
              <a:rPr lang="en-US" smtClean="0"/>
              <a:t>11/17/2019</a:t>
            </a:fld>
            <a:endParaRPr lang="en-US"/>
          </a:p>
        </p:txBody>
      </p:sp>
      <p:sp>
        <p:nvSpPr>
          <p:cNvPr id="3" name="Footer Placeholder 2">
            <a:extLst>
              <a:ext uri="{FF2B5EF4-FFF2-40B4-BE49-F238E27FC236}">
                <a16:creationId xmlns:a16="http://schemas.microsoft.com/office/drawing/2014/main" id="{91A4BE96-51C3-461D-B9EB-FB739B9278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11F6AAD-4E28-4D5C-9ED9-2AAD4CF65A1B}"/>
              </a:ext>
            </a:extLst>
          </p:cNvPr>
          <p:cNvSpPr>
            <a:spLocks noGrp="1"/>
          </p:cNvSpPr>
          <p:nvPr>
            <p:ph type="sldNum" sz="quarter" idx="12"/>
          </p:nvPr>
        </p:nvSpPr>
        <p:spPr/>
        <p:txBody>
          <a:bodyPr/>
          <a:lstStyle/>
          <a:p>
            <a:fld id="{BD99F2F7-D21D-4548-96D0-229D6EA56E93}" type="slidenum">
              <a:rPr lang="en-US" smtClean="0"/>
              <a:t>‹#›</a:t>
            </a:fld>
            <a:endParaRPr lang="en-US"/>
          </a:p>
        </p:txBody>
      </p:sp>
    </p:spTree>
    <p:extLst>
      <p:ext uri="{BB962C8B-B14F-4D97-AF65-F5344CB8AC3E}">
        <p14:creationId xmlns:p14="http://schemas.microsoft.com/office/powerpoint/2010/main" val="1889716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EE5BB-090E-47D4-96E1-3F9CED2ACA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9C61260-BA98-4B72-8FFA-2E91C50B39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78393C5-7EA2-4DB6-BAFE-CD5BA9EA73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53AC03-F8A4-4F4D-972D-A7A5A838B0A8}"/>
              </a:ext>
            </a:extLst>
          </p:cNvPr>
          <p:cNvSpPr>
            <a:spLocks noGrp="1"/>
          </p:cNvSpPr>
          <p:nvPr>
            <p:ph type="dt" sz="half" idx="10"/>
          </p:nvPr>
        </p:nvSpPr>
        <p:spPr/>
        <p:txBody>
          <a:bodyPr/>
          <a:lstStyle/>
          <a:p>
            <a:fld id="{E375C155-A7A0-40BA-B7AC-0DAE159C699B}" type="datetimeFigureOut">
              <a:rPr lang="en-US" smtClean="0"/>
              <a:t>11/17/2019</a:t>
            </a:fld>
            <a:endParaRPr lang="en-US"/>
          </a:p>
        </p:txBody>
      </p:sp>
      <p:sp>
        <p:nvSpPr>
          <p:cNvPr id="6" name="Footer Placeholder 5">
            <a:extLst>
              <a:ext uri="{FF2B5EF4-FFF2-40B4-BE49-F238E27FC236}">
                <a16:creationId xmlns:a16="http://schemas.microsoft.com/office/drawing/2014/main" id="{E53D1A33-8D59-4290-BF29-1D4EAD447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61737E-9263-40E9-AC48-427791AF20AF}"/>
              </a:ext>
            </a:extLst>
          </p:cNvPr>
          <p:cNvSpPr>
            <a:spLocks noGrp="1"/>
          </p:cNvSpPr>
          <p:nvPr>
            <p:ph type="sldNum" sz="quarter" idx="12"/>
          </p:nvPr>
        </p:nvSpPr>
        <p:spPr/>
        <p:txBody>
          <a:bodyPr/>
          <a:lstStyle/>
          <a:p>
            <a:fld id="{BD99F2F7-D21D-4548-96D0-229D6EA56E93}" type="slidenum">
              <a:rPr lang="en-US" smtClean="0"/>
              <a:t>‹#›</a:t>
            </a:fld>
            <a:endParaRPr lang="en-US"/>
          </a:p>
        </p:txBody>
      </p:sp>
    </p:spTree>
    <p:extLst>
      <p:ext uri="{BB962C8B-B14F-4D97-AF65-F5344CB8AC3E}">
        <p14:creationId xmlns:p14="http://schemas.microsoft.com/office/powerpoint/2010/main" val="1972167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2CC89-0243-41A8-B6FB-6AA57DFBA4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6CF71C-2B33-4042-ACE4-9EEFE7D048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6AEC469-741B-4344-894D-CFF40F5197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6AF70A-C61E-4DD7-B4E1-ED9A5935FA1F}"/>
              </a:ext>
            </a:extLst>
          </p:cNvPr>
          <p:cNvSpPr>
            <a:spLocks noGrp="1"/>
          </p:cNvSpPr>
          <p:nvPr>
            <p:ph type="dt" sz="half" idx="10"/>
          </p:nvPr>
        </p:nvSpPr>
        <p:spPr/>
        <p:txBody>
          <a:bodyPr/>
          <a:lstStyle/>
          <a:p>
            <a:fld id="{E375C155-A7A0-40BA-B7AC-0DAE159C699B}" type="datetimeFigureOut">
              <a:rPr lang="en-US" smtClean="0"/>
              <a:t>11/17/2019</a:t>
            </a:fld>
            <a:endParaRPr lang="en-US"/>
          </a:p>
        </p:txBody>
      </p:sp>
      <p:sp>
        <p:nvSpPr>
          <p:cNvPr id="6" name="Footer Placeholder 5">
            <a:extLst>
              <a:ext uri="{FF2B5EF4-FFF2-40B4-BE49-F238E27FC236}">
                <a16:creationId xmlns:a16="http://schemas.microsoft.com/office/drawing/2014/main" id="{E4E8E14D-AB34-49E6-87A5-A4FA150C02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8C04C6-F552-4B13-B183-143C6378CDBA}"/>
              </a:ext>
            </a:extLst>
          </p:cNvPr>
          <p:cNvSpPr>
            <a:spLocks noGrp="1"/>
          </p:cNvSpPr>
          <p:nvPr>
            <p:ph type="sldNum" sz="quarter" idx="12"/>
          </p:nvPr>
        </p:nvSpPr>
        <p:spPr/>
        <p:txBody>
          <a:bodyPr/>
          <a:lstStyle/>
          <a:p>
            <a:fld id="{BD99F2F7-D21D-4548-96D0-229D6EA56E93}" type="slidenum">
              <a:rPr lang="en-US" smtClean="0"/>
              <a:t>‹#›</a:t>
            </a:fld>
            <a:endParaRPr lang="en-US"/>
          </a:p>
        </p:txBody>
      </p:sp>
    </p:spTree>
    <p:extLst>
      <p:ext uri="{BB962C8B-B14F-4D97-AF65-F5344CB8AC3E}">
        <p14:creationId xmlns:p14="http://schemas.microsoft.com/office/powerpoint/2010/main" val="3264403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13F825-E99F-4A97-8E79-E36C05F7F4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11679C-18B9-4B64-8621-481A7069C3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4A8D04-E985-4C03-BD93-1C5571AEC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75C155-A7A0-40BA-B7AC-0DAE159C699B}" type="datetimeFigureOut">
              <a:rPr lang="en-US" smtClean="0"/>
              <a:t>11/17/2019</a:t>
            </a:fld>
            <a:endParaRPr lang="en-US"/>
          </a:p>
        </p:txBody>
      </p:sp>
      <p:sp>
        <p:nvSpPr>
          <p:cNvPr id="5" name="Footer Placeholder 4">
            <a:extLst>
              <a:ext uri="{FF2B5EF4-FFF2-40B4-BE49-F238E27FC236}">
                <a16:creationId xmlns:a16="http://schemas.microsoft.com/office/drawing/2014/main" id="{F386B9DF-D49B-4B16-A436-04C04E349A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0AEFF0E-6B57-4AA9-AACE-165D733F6C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99F2F7-D21D-4548-96D0-229D6EA56E93}" type="slidenum">
              <a:rPr lang="en-US" smtClean="0"/>
              <a:t>‹#›</a:t>
            </a:fld>
            <a:endParaRPr lang="en-US"/>
          </a:p>
        </p:txBody>
      </p:sp>
    </p:spTree>
    <p:extLst>
      <p:ext uri="{BB962C8B-B14F-4D97-AF65-F5344CB8AC3E}">
        <p14:creationId xmlns:p14="http://schemas.microsoft.com/office/powerpoint/2010/main" val="3711550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20C858-F0E7-4749-AB54-C2CA51CA4014}"/>
              </a:ext>
            </a:extLst>
          </p:cNvPr>
          <p:cNvSpPr txBox="1"/>
          <p:nvPr/>
        </p:nvSpPr>
        <p:spPr>
          <a:xfrm>
            <a:off x="1513490" y="924910"/>
            <a:ext cx="8450317" cy="1323439"/>
          </a:xfrm>
          <a:prstGeom prst="rect">
            <a:avLst/>
          </a:prstGeom>
          <a:noFill/>
        </p:spPr>
        <p:txBody>
          <a:bodyPr wrap="square" rtlCol="0">
            <a:spAutoFit/>
          </a:bodyPr>
          <a:lstStyle/>
          <a:p>
            <a:r>
              <a:rPr lang="en-US" sz="4000" dirty="0"/>
              <a:t>Finding the optimal location for a new Vegetarian restaurant in St. Petersburg</a:t>
            </a:r>
          </a:p>
        </p:txBody>
      </p:sp>
      <p:sp>
        <p:nvSpPr>
          <p:cNvPr id="6" name="TextBox 5">
            <a:extLst>
              <a:ext uri="{FF2B5EF4-FFF2-40B4-BE49-F238E27FC236}">
                <a16:creationId xmlns:a16="http://schemas.microsoft.com/office/drawing/2014/main" id="{EDE6D531-82FD-4073-A31D-34E9987C7F19}"/>
              </a:ext>
            </a:extLst>
          </p:cNvPr>
          <p:cNvSpPr txBox="1"/>
          <p:nvPr/>
        </p:nvSpPr>
        <p:spPr>
          <a:xfrm>
            <a:off x="8071945" y="5189060"/>
            <a:ext cx="3510455" cy="461665"/>
          </a:xfrm>
          <a:prstGeom prst="rect">
            <a:avLst/>
          </a:prstGeom>
          <a:noFill/>
        </p:spPr>
        <p:txBody>
          <a:bodyPr wrap="square" rtlCol="0">
            <a:spAutoFit/>
          </a:bodyPr>
          <a:lstStyle/>
          <a:p>
            <a:r>
              <a:rPr lang="en-US" sz="2400" dirty="0"/>
              <a:t>Kusheverskaia Maria</a:t>
            </a:r>
          </a:p>
        </p:txBody>
      </p:sp>
      <p:sp>
        <p:nvSpPr>
          <p:cNvPr id="7" name="TextBox 6">
            <a:extLst>
              <a:ext uri="{FF2B5EF4-FFF2-40B4-BE49-F238E27FC236}">
                <a16:creationId xmlns:a16="http://schemas.microsoft.com/office/drawing/2014/main" id="{09F247D8-6A10-4552-8D37-EBFCAC9C0DFB}"/>
              </a:ext>
            </a:extLst>
          </p:cNvPr>
          <p:cNvSpPr txBox="1"/>
          <p:nvPr/>
        </p:nvSpPr>
        <p:spPr>
          <a:xfrm>
            <a:off x="8071945" y="4693605"/>
            <a:ext cx="2301765" cy="461665"/>
          </a:xfrm>
          <a:prstGeom prst="rect">
            <a:avLst/>
          </a:prstGeom>
          <a:noFill/>
        </p:spPr>
        <p:txBody>
          <a:bodyPr wrap="square" rtlCol="0">
            <a:spAutoFit/>
          </a:bodyPr>
          <a:lstStyle/>
          <a:p>
            <a:r>
              <a:rPr lang="en-US" sz="2400" dirty="0"/>
              <a:t>Capstone Project</a:t>
            </a:r>
          </a:p>
        </p:txBody>
      </p:sp>
    </p:spTree>
    <p:extLst>
      <p:ext uri="{BB962C8B-B14F-4D97-AF65-F5344CB8AC3E}">
        <p14:creationId xmlns:p14="http://schemas.microsoft.com/office/powerpoint/2010/main" val="3680156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0D6405-475D-404B-B483-B0CA11503B36}"/>
              </a:ext>
            </a:extLst>
          </p:cNvPr>
          <p:cNvSpPr txBox="1"/>
          <p:nvPr/>
        </p:nvSpPr>
        <p:spPr>
          <a:xfrm>
            <a:off x="798786" y="656162"/>
            <a:ext cx="10920248" cy="1077218"/>
          </a:xfrm>
          <a:prstGeom prst="rect">
            <a:avLst/>
          </a:prstGeom>
          <a:noFill/>
        </p:spPr>
        <p:txBody>
          <a:bodyPr wrap="square" rtlCol="0">
            <a:spAutoFit/>
          </a:bodyPr>
          <a:lstStyle/>
          <a:p>
            <a:r>
              <a:rPr lang="en-US" sz="3200" dirty="0"/>
              <a:t>Finding the optimal location of a new restaurant is an important business task:</a:t>
            </a:r>
          </a:p>
        </p:txBody>
      </p:sp>
      <p:sp>
        <p:nvSpPr>
          <p:cNvPr id="3" name="TextBox 2">
            <a:extLst>
              <a:ext uri="{FF2B5EF4-FFF2-40B4-BE49-F238E27FC236}">
                <a16:creationId xmlns:a16="http://schemas.microsoft.com/office/drawing/2014/main" id="{8B191BCD-94B5-4613-9AAD-D731AE657C71}"/>
              </a:ext>
            </a:extLst>
          </p:cNvPr>
          <p:cNvSpPr txBox="1"/>
          <p:nvPr/>
        </p:nvSpPr>
        <p:spPr>
          <a:xfrm>
            <a:off x="798786" y="2165132"/>
            <a:ext cx="9806152"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t>Vegetarian food is becoming increasingly popular and there are not many restaurants offering specialty food</a:t>
            </a:r>
            <a:endParaRPr lang="ru-RU" sz="2400" dirty="0"/>
          </a:p>
          <a:p>
            <a:pPr marL="285750" indent="-285750">
              <a:buFont typeface="Arial" panose="020B0604020202020204" pitchFamily="34" charset="0"/>
              <a:buChar char="•"/>
            </a:pPr>
            <a:endParaRPr lang="ru-RU" sz="2400" dirty="0"/>
          </a:p>
          <a:p>
            <a:pPr marL="285750" indent="-285750">
              <a:buFont typeface="Arial" panose="020B0604020202020204" pitchFamily="34" charset="0"/>
              <a:buChar char="•"/>
            </a:pPr>
            <a:r>
              <a:rPr lang="en-US" sz="2400" dirty="0"/>
              <a:t>In St. Petersburg a large number of restaurants but few vegetarian options</a:t>
            </a:r>
            <a:endParaRPr lang="ru-RU" sz="2400" dirty="0"/>
          </a:p>
          <a:p>
            <a:pPr marL="285750" indent="-285750">
              <a:buFont typeface="Arial" panose="020B0604020202020204" pitchFamily="34" charset="0"/>
              <a:buChar char="•"/>
            </a:pPr>
            <a:endParaRPr lang="ru-RU" sz="2400" dirty="0"/>
          </a:p>
          <a:p>
            <a:pPr marL="285750" indent="-285750">
              <a:buFont typeface="Arial" panose="020B0604020202020204" pitchFamily="34" charset="0"/>
              <a:buChar char="•"/>
            </a:pPr>
            <a:r>
              <a:rPr lang="en-US" sz="2400" dirty="0"/>
              <a:t>Finding the optimal location will allow stakeholders to develop their business in a less competitive environment</a:t>
            </a:r>
          </a:p>
        </p:txBody>
      </p:sp>
    </p:spTree>
    <p:extLst>
      <p:ext uri="{BB962C8B-B14F-4D97-AF65-F5344CB8AC3E}">
        <p14:creationId xmlns:p14="http://schemas.microsoft.com/office/powerpoint/2010/main" val="441495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0D6405-475D-404B-B483-B0CA11503B36}"/>
              </a:ext>
            </a:extLst>
          </p:cNvPr>
          <p:cNvSpPr txBox="1"/>
          <p:nvPr/>
        </p:nvSpPr>
        <p:spPr>
          <a:xfrm>
            <a:off x="798786" y="656162"/>
            <a:ext cx="10920248" cy="584775"/>
          </a:xfrm>
          <a:prstGeom prst="rect">
            <a:avLst/>
          </a:prstGeom>
          <a:noFill/>
        </p:spPr>
        <p:txBody>
          <a:bodyPr wrap="square" rtlCol="0">
            <a:spAutoFit/>
          </a:bodyPr>
          <a:lstStyle/>
          <a:p>
            <a:r>
              <a:rPr lang="en-US" sz="3200" dirty="0"/>
              <a:t>Data:</a:t>
            </a:r>
          </a:p>
        </p:txBody>
      </p:sp>
      <p:sp>
        <p:nvSpPr>
          <p:cNvPr id="3" name="TextBox 2">
            <a:extLst>
              <a:ext uri="{FF2B5EF4-FFF2-40B4-BE49-F238E27FC236}">
                <a16:creationId xmlns:a16="http://schemas.microsoft.com/office/drawing/2014/main" id="{8B191BCD-94B5-4613-9AAD-D731AE657C71}"/>
              </a:ext>
            </a:extLst>
          </p:cNvPr>
          <p:cNvSpPr txBox="1"/>
          <p:nvPr/>
        </p:nvSpPr>
        <p:spPr>
          <a:xfrm>
            <a:off x="798786" y="1387366"/>
            <a:ext cx="10920247" cy="4893647"/>
          </a:xfrm>
          <a:prstGeom prst="rect">
            <a:avLst/>
          </a:prstGeom>
          <a:noFill/>
        </p:spPr>
        <p:txBody>
          <a:bodyPr wrap="square" rtlCol="0">
            <a:spAutoFit/>
          </a:bodyPr>
          <a:lstStyle/>
          <a:p>
            <a:r>
              <a:rPr lang="en-US" sz="2000" dirty="0"/>
              <a:t>Based on definition of the problem, factors that will influence my decision are:</a:t>
            </a:r>
          </a:p>
          <a:p>
            <a:pPr marL="285750" indent="-285750">
              <a:buFont typeface="Arial" panose="020B0604020202020204" pitchFamily="34" charset="0"/>
              <a:buChar char="•"/>
            </a:pPr>
            <a:r>
              <a:rPr lang="en-US" sz="2000" dirty="0"/>
              <a:t>number of existing restaurants in the neighborhood (any type of restaurant)</a:t>
            </a:r>
          </a:p>
          <a:p>
            <a:pPr marL="285750" indent="-285750">
              <a:buFont typeface="Arial" panose="020B0604020202020204" pitchFamily="34" charset="0"/>
              <a:buChar char="•"/>
            </a:pPr>
            <a:r>
              <a:rPr lang="en-US" sz="2000" dirty="0"/>
              <a:t>number and distance to </a:t>
            </a:r>
            <a:r>
              <a:rPr lang="en-US" sz="2000" dirty="0" err="1"/>
              <a:t>Vegeterian</a:t>
            </a:r>
            <a:r>
              <a:rPr lang="en-US" sz="2000" dirty="0"/>
              <a:t> restaurants in the neighborhood, if any distance of neighborhood from the city center</a:t>
            </a:r>
          </a:p>
          <a:p>
            <a:endParaRPr lang="en-US" sz="2000" dirty="0"/>
          </a:p>
          <a:p>
            <a:r>
              <a:rPr lang="en-US" sz="2000" dirty="0"/>
              <a:t>Following data sources will be needed to extract/generate the required information:</a:t>
            </a:r>
          </a:p>
          <a:p>
            <a:pPr marL="342900" indent="-342900">
              <a:buFont typeface="Arial" panose="020B0604020202020204" pitchFamily="34" charset="0"/>
              <a:buChar char="•"/>
            </a:pPr>
            <a:r>
              <a:rPr lang="en-US" sz="2000" dirty="0"/>
              <a:t>centers of candidate areas will be generated algorithmically and approximate addresses of centers of those areas will be obtained using </a:t>
            </a:r>
            <a:r>
              <a:rPr lang="en-US" sz="2000" b="1" dirty="0"/>
              <a:t>Google Maps API reverse geocoding</a:t>
            </a:r>
            <a:endParaRPr lang="en-US" sz="2000" dirty="0"/>
          </a:p>
          <a:p>
            <a:pPr marL="342900" indent="-342900">
              <a:buFont typeface="Arial" panose="020B0604020202020204" pitchFamily="34" charset="0"/>
              <a:buChar char="•"/>
            </a:pPr>
            <a:r>
              <a:rPr lang="en-US" sz="2000" dirty="0"/>
              <a:t>number of restaurants and their type and location in every neighborhood will be obtained using </a:t>
            </a:r>
            <a:r>
              <a:rPr lang="en-US" sz="2000" b="1" dirty="0"/>
              <a:t>Foursquare API</a:t>
            </a:r>
            <a:endParaRPr lang="en-US" sz="2000" dirty="0"/>
          </a:p>
          <a:p>
            <a:pPr marL="342900" indent="-342900">
              <a:buFont typeface="Arial" panose="020B0604020202020204" pitchFamily="34" charset="0"/>
              <a:buChar char="•"/>
            </a:pPr>
            <a:r>
              <a:rPr lang="en-US" sz="2000" dirty="0"/>
              <a:t>coordinate of Saint Petersburg center will be obtained using </a:t>
            </a:r>
            <a:r>
              <a:rPr lang="en-US" sz="2000" b="1" dirty="0"/>
              <a:t>Google Maps API geocoding</a:t>
            </a:r>
            <a:r>
              <a:rPr lang="en-US" sz="2000" dirty="0"/>
              <a:t> of well known St. Petersburg location (Palace Square Ensemble and Hermitage)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000" dirty="0"/>
              <a:t>364 candidate neighborhood centers generated</a:t>
            </a:r>
            <a:r>
              <a:rPr lang="en-US" sz="2400" dirty="0"/>
              <a:t>.</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3050073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0D6405-475D-404B-B483-B0CA11503B36}"/>
              </a:ext>
            </a:extLst>
          </p:cNvPr>
          <p:cNvSpPr txBox="1"/>
          <p:nvPr/>
        </p:nvSpPr>
        <p:spPr>
          <a:xfrm>
            <a:off x="798786" y="656162"/>
            <a:ext cx="10920248" cy="1077218"/>
          </a:xfrm>
          <a:prstGeom prst="rect">
            <a:avLst/>
          </a:prstGeom>
          <a:noFill/>
        </p:spPr>
        <p:txBody>
          <a:bodyPr wrap="square" rtlCol="0">
            <a:spAutoFit/>
          </a:bodyPr>
          <a:lstStyle/>
          <a:p>
            <a:r>
              <a:rPr lang="en-US" sz="3200" dirty="0"/>
              <a:t>364 candidate neighborhood centers generated</a:t>
            </a:r>
            <a:endParaRPr lang="en-US" sz="3600" dirty="0"/>
          </a:p>
          <a:p>
            <a:endParaRPr lang="en-US" sz="3200" dirty="0"/>
          </a:p>
        </p:txBody>
      </p:sp>
      <p:pic>
        <p:nvPicPr>
          <p:cNvPr id="4" name="Picture 3">
            <a:extLst>
              <a:ext uri="{FF2B5EF4-FFF2-40B4-BE49-F238E27FC236}">
                <a16:creationId xmlns:a16="http://schemas.microsoft.com/office/drawing/2014/main" id="{4C728BCA-2251-4618-872E-8ED211940ED8}"/>
              </a:ext>
            </a:extLst>
          </p:cNvPr>
          <p:cNvPicPr>
            <a:picLocks noChangeAspect="1"/>
          </p:cNvPicPr>
          <p:nvPr/>
        </p:nvPicPr>
        <p:blipFill>
          <a:blip r:embed="rId2"/>
          <a:stretch>
            <a:fillRect/>
          </a:stretch>
        </p:blipFill>
        <p:spPr>
          <a:xfrm>
            <a:off x="1067784" y="1559547"/>
            <a:ext cx="3371850" cy="3238500"/>
          </a:xfrm>
          <a:prstGeom prst="rect">
            <a:avLst/>
          </a:prstGeom>
        </p:spPr>
      </p:pic>
      <p:sp>
        <p:nvSpPr>
          <p:cNvPr id="5" name="Rectangle 4">
            <a:extLst>
              <a:ext uri="{FF2B5EF4-FFF2-40B4-BE49-F238E27FC236}">
                <a16:creationId xmlns:a16="http://schemas.microsoft.com/office/drawing/2014/main" id="{17E379AE-0187-48CF-8ED0-9E438EEA49DF}"/>
              </a:ext>
            </a:extLst>
          </p:cNvPr>
          <p:cNvSpPr/>
          <p:nvPr/>
        </p:nvSpPr>
        <p:spPr>
          <a:xfrm>
            <a:off x="798786" y="5113787"/>
            <a:ext cx="5904180" cy="369332"/>
          </a:xfrm>
          <a:prstGeom prst="rect">
            <a:avLst/>
          </a:prstGeom>
        </p:spPr>
        <p:txBody>
          <a:bodyPr wrap="none">
            <a:spAutoFit/>
          </a:bodyPr>
          <a:lstStyle/>
          <a:p>
            <a:r>
              <a:rPr lang="en-US" b="0" i="0" dirty="0">
                <a:solidFill>
                  <a:srgbClr val="000000"/>
                </a:solidFill>
                <a:effectLst/>
                <a:latin typeface="Helvetica Neue"/>
              </a:rPr>
              <a:t>city center location and candidate neighborhood centers</a:t>
            </a:r>
            <a:endParaRPr lang="en-US" dirty="0"/>
          </a:p>
        </p:txBody>
      </p:sp>
      <p:sp>
        <p:nvSpPr>
          <p:cNvPr id="6" name="TextBox 5">
            <a:extLst>
              <a:ext uri="{FF2B5EF4-FFF2-40B4-BE49-F238E27FC236}">
                <a16:creationId xmlns:a16="http://schemas.microsoft.com/office/drawing/2014/main" id="{7478143A-D269-48BE-BB1B-9111131E572C}"/>
              </a:ext>
            </a:extLst>
          </p:cNvPr>
          <p:cNvSpPr txBox="1"/>
          <p:nvPr/>
        </p:nvSpPr>
        <p:spPr>
          <a:xfrm>
            <a:off x="5319715" y="1444695"/>
            <a:ext cx="4865306" cy="1631216"/>
          </a:xfrm>
          <a:prstGeom prst="rect">
            <a:avLst/>
          </a:prstGeom>
          <a:noFill/>
        </p:spPr>
        <p:txBody>
          <a:bodyPr wrap="square" rtlCol="0">
            <a:spAutoFit/>
          </a:bodyPr>
          <a:lstStyle/>
          <a:p>
            <a:r>
              <a:rPr lang="en-US" sz="2000" dirty="0"/>
              <a:t>Coordinates of centers of neighborhoods/areas, equally spaced (distance from every point to it's neighbors is exactly the same) and within ~6km from Palace Square.</a:t>
            </a:r>
          </a:p>
        </p:txBody>
      </p:sp>
      <p:sp>
        <p:nvSpPr>
          <p:cNvPr id="7" name="Rectangle 6">
            <a:extLst>
              <a:ext uri="{FF2B5EF4-FFF2-40B4-BE49-F238E27FC236}">
                <a16:creationId xmlns:a16="http://schemas.microsoft.com/office/drawing/2014/main" id="{37146D73-9A70-42AC-A307-DE4A1CA1C6EB}"/>
              </a:ext>
            </a:extLst>
          </p:cNvPr>
          <p:cNvSpPr/>
          <p:nvPr/>
        </p:nvSpPr>
        <p:spPr>
          <a:xfrm>
            <a:off x="5319715" y="3669388"/>
            <a:ext cx="3268717" cy="923330"/>
          </a:xfrm>
          <a:prstGeom prst="rect">
            <a:avLst/>
          </a:prstGeom>
        </p:spPr>
        <p:txBody>
          <a:bodyPr wrap="square">
            <a:spAutoFit/>
          </a:bodyPr>
          <a:lstStyle/>
          <a:p>
            <a:r>
              <a:rPr lang="en-US" b="0" i="0" dirty="0">
                <a:solidFill>
                  <a:srgbClr val="000000"/>
                </a:solidFill>
                <a:effectLst/>
                <a:latin typeface="Helvetica Neue"/>
              </a:rPr>
              <a:t>Google Maps API were used to get approximate addresses of those locations</a:t>
            </a:r>
            <a:endParaRPr lang="en-US" dirty="0"/>
          </a:p>
        </p:txBody>
      </p:sp>
    </p:spTree>
    <p:extLst>
      <p:ext uri="{BB962C8B-B14F-4D97-AF65-F5344CB8AC3E}">
        <p14:creationId xmlns:p14="http://schemas.microsoft.com/office/powerpoint/2010/main" val="1382703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0D6405-475D-404B-B483-B0CA11503B36}"/>
              </a:ext>
            </a:extLst>
          </p:cNvPr>
          <p:cNvSpPr txBox="1"/>
          <p:nvPr/>
        </p:nvSpPr>
        <p:spPr>
          <a:xfrm>
            <a:off x="798786" y="656162"/>
            <a:ext cx="10920248" cy="584775"/>
          </a:xfrm>
          <a:prstGeom prst="rect">
            <a:avLst/>
          </a:prstGeom>
          <a:noFill/>
        </p:spPr>
        <p:txBody>
          <a:bodyPr wrap="square" rtlCol="0">
            <a:spAutoFit/>
          </a:bodyPr>
          <a:lstStyle/>
          <a:p>
            <a:r>
              <a:rPr lang="en-US" sz="3200" dirty="0"/>
              <a:t>Foursquare</a:t>
            </a:r>
          </a:p>
        </p:txBody>
      </p:sp>
      <p:sp>
        <p:nvSpPr>
          <p:cNvPr id="3" name="TextBox 2">
            <a:extLst>
              <a:ext uri="{FF2B5EF4-FFF2-40B4-BE49-F238E27FC236}">
                <a16:creationId xmlns:a16="http://schemas.microsoft.com/office/drawing/2014/main" id="{8B191BCD-94B5-4613-9AAD-D731AE657C71}"/>
              </a:ext>
            </a:extLst>
          </p:cNvPr>
          <p:cNvSpPr txBox="1"/>
          <p:nvPr/>
        </p:nvSpPr>
        <p:spPr>
          <a:xfrm>
            <a:off x="798786" y="1387366"/>
            <a:ext cx="10920247" cy="1692771"/>
          </a:xfrm>
          <a:prstGeom prst="rect">
            <a:avLst/>
          </a:prstGeom>
          <a:noFill/>
        </p:spPr>
        <p:txBody>
          <a:bodyPr wrap="square" rtlCol="0">
            <a:spAutoFit/>
          </a:bodyPr>
          <a:lstStyle/>
          <a:p>
            <a:r>
              <a:rPr lang="en-US" sz="2000" dirty="0"/>
              <a:t>I'm interested in venues in 'food' category, but only those that are proper restaurants.</a:t>
            </a:r>
            <a:endParaRPr lang="ru-RU" sz="2000" dirty="0"/>
          </a:p>
          <a:p>
            <a:r>
              <a:rPr lang="en-US" sz="2000" dirty="0"/>
              <a:t>I will include in the list only venues that have 'restaurant' in category name, and will make sure to detect and include all the subcategories of specific '</a:t>
            </a:r>
            <a:r>
              <a:rPr lang="en-US" sz="2000" dirty="0" err="1"/>
              <a:t>Vegeterian</a:t>
            </a:r>
            <a:r>
              <a:rPr lang="en-US" sz="2000" dirty="0"/>
              <a:t> restaurant' category, as I need info on Vegetarian restaurants in the neighborhood:</a:t>
            </a:r>
            <a:endParaRPr lang="ru-RU" sz="2000" dirty="0"/>
          </a:p>
          <a:p>
            <a:pPr marL="285750" indent="-285750">
              <a:buFont typeface="Arial" panose="020B0604020202020204" pitchFamily="34" charset="0"/>
              <a:buChar char="•"/>
            </a:pPr>
            <a:endParaRPr lang="en-US" sz="2400" dirty="0"/>
          </a:p>
        </p:txBody>
      </p:sp>
      <p:pic>
        <p:nvPicPr>
          <p:cNvPr id="5" name="Picture 4">
            <a:extLst>
              <a:ext uri="{FF2B5EF4-FFF2-40B4-BE49-F238E27FC236}">
                <a16:creationId xmlns:a16="http://schemas.microsoft.com/office/drawing/2014/main" id="{0761EF5C-F4B4-46A5-9777-93AD6D543B52}"/>
              </a:ext>
            </a:extLst>
          </p:cNvPr>
          <p:cNvPicPr>
            <a:picLocks noChangeAspect="1"/>
          </p:cNvPicPr>
          <p:nvPr/>
        </p:nvPicPr>
        <p:blipFill>
          <a:blip r:embed="rId2"/>
          <a:stretch>
            <a:fillRect/>
          </a:stretch>
        </p:blipFill>
        <p:spPr>
          <a:xfrm>
            <a:off x="894374" y="2820627"/>
            <a:ext cx="6004137" cy="3619429"/>
          </a:xfrm>
          <a:prstGeom prst="rect">
            <a:avLst/>
          </a:prstGeom>
        </p:spPr>
      </p:pic>
      <p:sp>
        <p:nvSpPr>
          <p:cNvPr id="6" name="Rectangle 5">
            <a:extLst>
              <a:ext uri="{FF2B5EF4-FFF2-40B4-BE49-F238E27FC236}">
                <a16:creationId xmlns:a16="http://schemas.microsoft.com/office/drawing/2014/main" id="{16C2E88F-5578-4DBC-8113-F7869E2C1A9E}"/>
              </a:ext>
            </a:extLst>
          </p:cNvPr>
          <p:cNvSpPr/>
          <p:nvPr/>
        </p:nvSpPr>
        <p:spPr>
          <a:xfrm>
            <a:off x="7276883" y="2764901"/>
            <a:ext cx="3391117" cy="2585323"/>
          </a:xfrm>
          <a:prstGeom prst="rect">
            <a:avLst/>
          </a:prstGeom>
        </p:spPr>
        <p:txBody>
          <a:bodyPr wrap="square">
            <a:spAutoFit/>
          </a:bodyPr>
          <a:lstStyle/>
          <a:p>
            <a:r>
              <a:rPr lang="en-US" b="0" i="0" dirty="0">
                <a:solidFill>
                  <a:srgbClr val="000000"/>
                </a:solidFill>
                <a:effectLst/>
                <a:latin typeface="Helvetica Neue"/>
              </a:rPr>
              <a:t>There are all the restaurants in area within few kilometers from Palace Square. </a:t>
            </a:r>
            <a:endParaRPr lang="ru-RU" b="0" i="0" dirty="0">
              <a:solidFill>
                <a:srgbClr val="000000"/>
              </a:solidFill>
              <a:effectLst/>
              <a:latin typeface="Helvetica Neue"/>
            </a:endParaRPr>
          </a:p>
          <a:p>
            <a:endParaRPr lang="en-US" b="0" i="0" dirty="0">
              <a:solidFill>
                <a:srgbClr val="000000"/>
              </a:solidFill>
              <a:effectLst/>
              <a:latin typeface="Helvetica Neue"/>
            </a:endParaRPr>
          </a:p>
          <a:p>
            <a:r>
              <a:rPr lang="es-ES" dirty="0">
                <a:solidFill>
                  <a:srgbClr val="000000"/>
                </a:solidFill>
                <a:latin typeface="Helvetica Neue"/>
              </a:rPr>
              <a:t>Red </a:t>
            </a:r>
            <a:r>
              <a:rPr lang="es-ES" dirty="0" err="1">
                <a:solidFill>
                  <a:srgbClr val="000000"/>
                </a:solidFill>
                <a:latin typeface="Helvetica Neue"/>
              </a:rPr>
              <a:t>dots</a:t>
            </a:r>
            <a:r>
              <a:rPr lang="es-ES" dirty="0">
                <a:solidFill>
                  <a:srgbClr val="000000"/>
                </a:solidFill>
                <a:latin typeface="Helvetica Neue"/>
              </a:rPr>
              <a:t> </a:t>
            </a:r>
            <a:r>
              <a:rPr lang="es-ES" dirty="0" err="1">
                <a:solidFill>
                  <a:srgbClr val="000000"/>
                </a:solidFill>
                <a:latin typeface="Helvetica Neue"/>
              </a:rPr>
              <a:t>indicate</a:t>
            </a:r>
            <a:r>
              <a:rPr lang="es-ES" dirty="0">
                <a:solidFill>
                  <a:srgbClr val="000000"/>
                </a:solidFill>
                <a:latin typeface="Helvetica Neue"/>
              </a:rPr>
              <a:t> </a:t>
            </a:r>
            <a:r>
              <a:rPr lang="es-ES" dirty="0" err="1">
                <a:solidFill>
                  <a:srgbClr val="000000"/>
                </a:solidFill>
                <a:latin typeface="Helvetica Neue"/>
              </a:rPr>
              <a:t>vegetarian</a:t>
            </a:r>
            <a:r>
              <a:rPr lang="es-ES" dirty="0">
                <a:solidFill>
                  <a:srgbClr val="000000"/>
                </a:solidFill>
                <a:latin typeface="Helvetica Neue"/>
              </a:rPr>
              <a:t> restaurants</a:t>
            </a:r>
            <a:endParaRPr lang="ru-RU" dirty="0">
              <a:solidFill>
                <a:srgbClr val="000000"/>
              </a:solidFill>
              <a:latin typeface="Helvetica Neue"/>
            </a:endParaRPr>
          </a:p>
          <a:p>
            <a:endParaRPr lang="ru-RU" dirty="0">
              <a:solidFill>
                <a:srgbClr val="000000"/>
              </a:solidFill>
              <a:latin typeface="Helvetica Neue"/>
            </a:endParaRPr>
          </a:p>
          <a:p>
            <a:r>
              <a:rPr lang="en-US" dirty="0">
                <a:solidFill>
                  <a:srgbClr val="000000"/>
                </a:solidFill>
                <a:latin typeface="Helvetica Neue"/>
              </a:rPr>
              <a:t>Other restaurants are marked with blue dots</a:t>
            </a:r>
          </a:p>
        </p:txBody>
      </p:sp>
    </p:spTree>
    <p:extLst>
      <p:ext uri="{BB962C8B-B14F-4D97-AF65-F5344CB8AC3E}">
        <p14:creationId xmlns:p14="http://schemas.microsoft.com/office/powerpoint/2010/main" val="848396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0D6405-475D-404B-B483-B0CA11503B36}"/>
              </a:ext>
            </a:extLst>
          </p:cNvPr>
          <p:cNvSpPr txBox="1"/>
          <p:nvPr/>
        </p:nvSpPr>
        <p:spPr>
          <a:xfrm>
            <a:off x="5991090" y="656162"/>
            <a:ext cx="5727944" cy="461665"/>
          </a:xfrm>
          <a:prstGeom prst="rect">
            <a:avLst/>
          </a:prstGeom>
          <a:noFill/>
        </p:spPr>
        <p:txBody>
          <a:bodyPr wrap="square" rtlCol="0">
            <a:spAutoFit/>
          </a:bodyPr>
          <a:lstStyle/>
          <a:p>
            <a:r>
              <a:rPr lang="en-US" sz="2400" dirty="0"/>
              <a:t>Heatmap/density of </a:t>
            </a:r>
            <a:r>
              <a:rPr lang="en-US" sz="2400" dirty="0" err="1"/>
              <a:t>Vegeterian</a:t>
            </a:r>
            <a:r>
              <a:rPr lang="en-US" sz="2400" dirty="0"/>
              <a:t> restaurants</a:t>
            </a:r>
          </a:p>
        </p:txBody>
      </p:sp>
      <p:pic>
        <p:nvPicPr>
          <p:cNvPr id="4" name="Picture 3">
            <a:extLst>
              <a:ext uri="{FF2B5EF4-FFF2-40B4-BE49-F238E27FC236}">
                <a16:creationId xmlns:a16="http://schemas.microsoft.com/office/drawing/2014/main" id="{FA43C783-AC04-4F91-951F-76F5CCAD412E}"/>
              </a:ext>
            </a:extLst>
          </p:cNvPr>
          <p:cNvPicPr>
            <a:picLocks noChangeAspect="1"/>
          </p:cNvPicPr>
          <p:nvPr/>
        </p:nvPicPr>
        <p:blipFill>
          <a:blip r:embed="rId2"/>
          <a:stretch>
            <a:fillRect/>
          </a:stretch>
        </p:blipFill>
        <p:spPr>
          <a:xfrm>
            <a:off x="718153" y="1492777"/>
            <a:ext cx="4989938" cy="3335366"/>
          </a:xfrm>
          <a:prstGeom prst="rect">
            <a:avLst/>
          </a:prstGeom>
        </p:spPr>
      </p:pic>
      <p:pic>
        <p:nvPicPr>
          <p:cNvPr id="5" name="Picture 4">
            <a:extLst>
              <a:ext uri="{FF2B5EF4-FFF2-40B4-BE49-F238E27FC236}">
                <a16:creationId xmlns:a16="http://schemas.microsoft.com/office/drawing/2014/main" id="{B7BBE88F-F293-4E87-A498-57211B42DC4F}"/>
              </a:ext>
            </a:extLst>
          </p:cNvPr>
          <p:cNvPicPr>
            <a:picLocks noChangeAspect="1"/>
          </p:cNvPicPr>
          <p:nvPr/>
        </p:nvPicPr>
        <p:blipFill>
          <a:blip r:embed="rId3"/>
          <a:stretch>
            <a:fillRect/>
          </a:stretch>
        </p:blipFill>
        <p:spPr>
          <a:xfrm>
            <a:off x="5989091" y="1492777"/>
            <a:ext cx="5613590" cy="3335366"/>
          </a:xfrm>
          <a:prstGeom prst="rect">
            <a:avLst/>
          </a:prstGeom>
        </p:spPr>
      </p:pic>
      <p:sp>
        <p:nvSpPr>
          <p:cNvPr id="6" name="TextBox 5">
            <a:extLst>
              <a:ext uri="{FF2B5EF4-FFF2-40B4-BE49-F238E27FC236}">
                <a16:creationId xmlns:a16="http://schemas.microsoft.com/office/drawing/2014/main" id="{9E938FDA-25E1-4052-AA90-4CF08B6CA84E}"/>
              </a:ext>
            </a:extLst>
          </p:cNvPr>
          <p:cNvSpPr txBox="1"/>
          <p:nvPr/>
        </p:nvSpPr>
        <p:spPr>
          <a:xfrm>
            <a:off x="718153" y="656162"/>
            <a:ext cx="5727944" cy="461665"/>
          </a:xfrm>
          <a:prstGeom prst="rect">
            <a:avLst/>
          </a:prstGeom>
          <a:noFill/>
        </p:spPr>
        <p:txBody>
          <a:bodyPr wrap="square" rtlCol="0">
            <a:spAutoFit/>
          </a:bodyPr>
          <a:lstStyle/>
          <a:p>
            <a:r>
              <a:rPr lang="en-US" sz="2400" dirty="0"/>
              <a:t>Heatmap/density of all restaurants</a:t>
            </a:r>
          </a:p>
        </p:txBody>
      </p:sp>
      <p:sp>
        <p:nvSpPr>
          <p:cNvPr id="7" name="Rectangle 6">
            <a:extLst>
              <a:ext uri="{FF2B5EF4-FFF2-40B4-BE49-F238E27FC236}">
                <a16:creationId xmlns:a16="http://schemas.microsoft.com/office/drawing/2014/main" id="{88E3F8DF-7B77-4D11-A719-72066FECD657}"/>
              </a:ext>
            </a:extLst>
          </p:cNvPr>
          <p:cNvSpPr/>
          <p:nvPr/>
        </p:nvSpPr>
        <p:spPr>
          <a:xfrm>
            <a:off x="718153" y="5317242"/>
            <a:ext cx="10541876" cy="1200329"/>
          </a:xfrm>
          <a:prstGeom prst="rect">
            <a:avLst/>
          </a:prstGeom>
        </p:spPr>
        <p:txBody>
          <a:bodyPr wrap="square">
            <a:spAutoFit/>
          </a:bodyPr>
          <a:lstStyle/>
          <a:p>
            <a:r>
              <a:rPr lang="en-US" b="0" i="0" dirty="0">
                <a:solidFill>
                  <a:srgbClr val="000000"/>
                </a:solidFill>
                <a:effectLst/>
                <a:latin typeface="Helvetica Neue"/>
              </a:rPr>
              <a:t>Based on this I will now focus the analysis on areas </a:t>
            </a:r>
            <a:r>
              <a:rPr lang="en-US" b="0" i="1" dirty="0">
                <a:solidFill>
                  <a:srgbClr val="000000"/>
                </a:solidFill>
                <a:effectLst/>
                <a:latin typeface="Helvetica Neue"/>
              </a:rPr>
              <a:t>North West and South West and West from St. Petersburg center</a:t>
            </a:r>
            <a:r>
              <a:rPr lang="en-US" b="0" i="0" dirty="0">
                <a:solidFill>
                  <a:srgbClr val="000000"/>
                </a:solidFill>
                <a:effectLst/>
                <a:latin typeface="Helvetica Neue"/>
              </a:rPr>
              <a:t> - I will move the center of the area of interest and reduce it's size to have a radius of </a:t>
            </a:r>
            <a:r>
              <a:rPr lang="en-US" b="1" i="0" dirty="0">
                <a:solidFill>
                  <a:srgbClr val="000000"/>
                </a:solidFill>
                <a:effectLst/>
                <a:latin typeface="Helvetica Neue"/>
              </a:rPr>
              <a:t>2.5km</a:t>
            </a:r>
            <a:r>
              <a:rPr lang="en-US" b="0" i="0" dirty="0">
                <a:solidFill>
                  <a:srgbClr val="000000"/>
                </a:solidFill>
                <a:effectLst/>
                <a:latin typeface="Helvetica Neue"/>
              </a:rPr>
              <a:t>. This places location candidates mostly in boroughs </a:t>
            </a:r>
            <a:r>
              <a:rPr lang="en-US" b="1" i="0" dirty="0">
                <a:solidFill>
                  <a:srgbClr val="000000"/>
                </a:solidFill>
                <a:effectLst/>
                <a:latin typeface="Helvetica Neue"/>
              </a:rPr>
              <a:t>Kolomna and the Eastern part of </a:t>
            </a:r>
            <a:r>
              <a:rPr lang="en-US" b="1" i="0" dirty="0" err="1">
                <a:solidFill>
                  <a:srgbClr val="000000"/>
                </a:solidFill>
                <a:effectLst/>
                <a:latin typeface="Helvetica Neue"/>
              </a:rPr>
              <a:t>Vasilievsky</a:t>
            </a:r>
            <a:r>
              <a:rPr lang="en-US" b="1" i="0" dirty="0">
                <a:solidFill>
                  <a:srgbClr val="000000"/>
                </a:solidFill>
                <a:effectLst/>
                <a:latin typeface="Helvetica Neue"/>
              </a:rPr>
              <a:t> island</a:t>
            </a:r>
            <a:endParaRPr lang="en-US" b="0" i="0" dirty="0">
              <a:solidFill>
                <a:srgbClr val="000000"/>
              </a:solidFill>
              <a:effectLst/>
              <a:latin typeface="Helvetica Neue"/>
            </a:endParaRPr>
          </a:p>
        </p:txBody>
      </p:sp>
    </p:spTree>
    <p:extLst>
      <p:ext uri="{BB962C8B-B14F-4D97-AF65-F5344CB8AC3E}">
        <p14:creationId xmlns:p14="http://schemas.microsoft.com/office/powerpoint/2010/main" val="1725976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1BDE0C-1417-4BDF-9C9D-CBDBC0C2B8D6}"/>
              </a:ext>
            </a:extLst>
          </p:cNvPr>
          <p:cNvPicPr>
            <a:picLocks noChangeAspect="1"/>
          </p:cNvPicPr>
          <p:nvPr/>
        </p:nvPicPr>
        <p:blipFill>
          <a:blip r:embed="rId2"/>
          <a:stretch>
            <a:fillRect/>
          </a:stretch>
        </p:blipFill>
        <p:spPr>
          <a:xfrm>
            <a:off x="699160" y="613036"/>
            <a:ext cx="4022609" cy="2407956"/>
          </a:xfrm>
          <a:prstGeom prst="rect">
            <a:avLst/>
          </a:prstGeom>
        </p:spPr>
      </p:pic>
      <p:pic>
        <p:nvPicPr>
          <p:cNvPr id="3" name="Picture 2">
            <a:extLst>
              <a:ext uri="{FF2B5EF4-FFF2-40B4-BE49-F238E27FC236}">
                <a16:creationId xmlns:a16="http://schemas.microsoft.com/office/drawing/2014/main" id="{7E0AE940-ACF8-4D75-B4EC-CC79FB4A2D19}"/>
              </a:ext>
            </a:extLst>
          </p:cNvPr>
          <p:cNvPicPr>
            <a:picLocks noChangeAspect="1"/>
          </p:cNvPicPr>
          <p:nvPr/>
        </p:nvPicPr>
        <p:blipFill>
          <a:blip r:embed="rId3"/>
          <a:stretch>
            <a:fillRect/>
          </a:stretch>
        </p:blipFill>
        <p:spPr>
          <a:xfrm>
            <a:off x="5275105" y="613036"/>
            <a:ext cx="3938344" cy="2355129"/>
          </a:xfrm>
          <a:prstGeom prst="rect">
            <a:avLst/>
          </a:prstGeom>
        </p:spPr>
      </p:pic>
      <p:pic>
        <p:nvPicPr>
          <p:cNvPr id="4" name="Picture 3">
            <a:extLst>
              <a:ext uri="{FF2B5EF4-FFF2-40B4-BE49-F238E27FC236}">
                <a16:creationId xmlns:a16="http://schemas.microsoft.com/office/drawing/2014/main" id="{DA402193-28D5-44A8-9794-ED2A47D4862C}"/>
              </a:ext>
            </a:extLst>
          </p:cNvPr>
          <p:cNvPicPr>
            <a:picLocks noChangeAspect="1"/>
          </p:cNvPicPr>
          <p:nvPr/>
        </p:nvPicPr>
        <p:blipFill>
          <a:blip r:embed="rId4"/>
          <a:stretch>
            <a:fillRect/>
          </a:stretch>
        </p:blipFill>
        <p:spPr>
          <a:xfrm>
            <a:off x="762904" y="3630713"/>
            <a:ext cx="3977321" cy="2407956"/>
          </a:xfrm>
          <a:prstGeom prst="rect">
            <a:avLst/>
          </a:prstGeom>
        </p:spPr>
      </p:pic>
      <p:pic>
        <p:nvPicPr>
          <p:cNvPr id="5" name="Picture 4">
            <a:extLst>
              <a:ext uri="{FF2B5EF4-FFF2-40B4-BE49-F238E27FC236}">
                <a16:creationId xmlns:a16="http://schemas.microsoft.com/office/drawing/2014/main" id="{02F0A4CD-8BE9-427D-891A-71C5D41050C0}"/>
              </a:ext>
            </a:extLst>
          </p:cNvPr>
          <p:cNvPicPr>
            <a:picLocks noChangeAspect="1"/>
          </p:cNvPicPr>
          <p:nvPr/>
        </p:nvPicPr>
        <p:blipFill>
          <a:blip r:embed="rId5"/>
          <a:stretch>
            <a:fillRect/>
          </a:stretch>
        </p:blipFill>
        <p:spPr>
          <a:xfrm>
            <a:off x="5317585" y="3610777"/>
            <a:ext cx="3895864" cy="2407956"/>
          </a:xfrm>
          <a:prstGeom prst="rect">
            <a:avLst/>
          </a:prstGeom>
        </p:spPr>
      </p:pic>
      <p:sp>
        <p:nvSpPr>
          <p:cNvPr id="6" name="Rectangle 5">
            <a:extLst>
              <a:ext uri="{FF2B5EF4-FFF2-40B4-BE49-F238E27FC236}">
                <a16:creationId xmlns:a16="http://schemas.microsoft.com/office/drawing/2014/main" id="{D6D91284-ED2C-45CF-9E0B-3FEA8025DFE5}"/>
              </a:ext>
            </a:extLst>
          </p:cNvPr>
          <p:cNvSpPr/>
          <p:nvPr/>
        </p:nvSpPr>
        <p:spPr>
          <a:xfrm>
            <a:off x="9480331" y="567508"/>
            <a:ext cx="2532993" cy="4801314"/>
          </a:xfrm>
          <a:prstGeom prst="rect">
            <a:avLst/>
          </a:prstGeom>
        </p:spPr>
        <p:txBody>
          <a:bodyPr wrap="square">
            <a:spAutoFit/>
          </a:bodyPr>
          <a:lstStyle/>
          <a:p>
            <a:r>
              <a:rPr lang="en-US" b="0" i="0" dirty="0">
                <a:solidFill>
                  <a:srgbClr val="000000"/>
                </a:solidFill>
                <a:effectLst/>
                <a:latin typeface="Helvetica Neue"/>
              </a:rPr>
              <a:t>The clusters represent groupings of most of the candidate locations and cluster centers are placed nicely in the middle of the zones 'rich' with location candidates.</a:t>
            </a:r>
          </a:p>
          <a:p>
            <a:r>
              <a:rPr lang="en-US" b="0" i="0" dirty="0">
                <a:solidFill>
                  <a:srgbClr val="000000"/>
                </a:solidFill>
                <a:effectLst/>
                <a:latin typeface="Helvetica Neue"/>
              </a:rPr>
              <a:t>Addresses of those cluster centers will be a good starting point for exploring the neighborhoods to find the best possible location based on neighborhood specifics.</a:t>
            </a:r>
          </a:p>
        </p:txBody>
      </p:sp>
    </p:spTree>
    <p:extLst>
      <p:ext uri="{BB962C8B-B14F-4D97-AF65-F5344CB8AC3E}">
        <p14:creationId xmlns:p14="http://schemas.microsoft.com/office/powerpoint/2010/main" val="3645862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0D6405-475D-404B-B483-B0CA11503B36}"/>
              </a:ext>
            </a:extLst>
          </p:cNvPr>
          <p:cNvSpPr txBox="1"/>
          <p:nvPr/>
        </p:nvSpPr>
        <p:spPr>
          <a:xfrm>
            <a:off x="798786" y="656162"/>
            <a:ext cx="10920248" cy="584775"/>
          </a:xfrm>
          <a:prstGeom prst="rect">
            <a:avLst/>
          </a:prstGeom>
          <a:noFill/>
        </p:spPr>
        <p:txBody>
          <a:bodyPr wrap="square" rtlCol="0">
            <a:spAutoFit/>
          </a:bodyPr>
          <a:lstStyle/>
          <a:p>
            <a:r>
              <a:rPr lang="en-US" sz="3200"/>
              <a:t>Final candidate areas</a:t>
            </a:r>
            <a:endParaRPr lang="en-US" sz="3200" dirty="0"/>
          </a:p>
        </p:txBody>
      </p:sp>
      <p:pic>
        <p:nvPicPr>
          <p:cNvPr id="5" name="Picture 4">
            <a:extLst>
              <a:ext uri="{FF2B5EF4-FFF2-40B4-BE49-F238E27FC236}">
                <a16:creationId xmlns:a16="http://schemas.microsoft.com/office/drawing/2014/main" id="{40F6C32F-A944-4A37-87B8-60CAB6E0A4B9}"/>
              </a:ext>
            </a:extLst>
          </p:cNvPr>
          <p:cNvPicPr>
            <a:picLocks noChangeAspect="1"/>
          </p:cNvPicPr>
          <p:nvPr/>
        </p:nvPicPr>
        <p:blipFill>
          <a:blip r:embed="rId2"/>
          <a:stretch>
            <a:fillRect/>
          </a:stretch>
        </p:blipFill>
        <p:spPr>
          <a:xfrm>
            <a:off x="798786" y="2668257"/>
            <a:ext cx="5348743" cy="3203897"/>
          </a:xfrm>
          <a:prstGeom prst="rect">
            <a:avLst/>
          </a:prstGeom>
        </p:spPr>
      </p:pic>
      <p:pic>
        <p:nvPicPr>
          <p:cNvPr id="6" name="Picture 5">
            <a:extLst>
              <a:ext uri="{FF2B5EF4-FFF2-40B4-BE49-F238E27FC236}">
                <a16:creationId xmlns:a16="http://schemas.microsoft.com/office/drawing/2014/main" id="{48EB0E14-72F0-4DB6-9952-4AE31C4BF70A}"/>
              </a:ext>
            </a:extLst>
          </p:cNvPr>
          <p:cNvPicPr>
            <a:picLocks noChangeAspect="1"/>
          </p:cNvPicPr>
          <p:nvPr/>
        </p:nvPicPr>
        <p:blipFill>
          <a:blip r:embed="rId3"/>
          <a:stretch>
            <a:fillRect/>
          </a:stretch>
        </p:blipFill>
        <p:spPr>
          <a:xfrm>
            <a:off x="6562540" y="2668257"/>
            <a:ext cx="5346972" cy="3203897"/>
          </a:xfrm>
          <a:prstGeom prst="rect">
            <a:avLst/>
          </a:prstGeom>
        </p:spPr>
      </p:pic>
      <p:sp>
        <p:nvSpPr>
          <p:cNvPr id="7" name="Rectangle 6">
            <a:extLst>
              <a:ext uri="{FF2B5EF4-FFF2-40B4-BE49-F238E27FC236}">
                <a16:creationId xmlns:a16="http://schemas.microsoft.com/office/drawing/2014/main" id="{90245B20-74F8-4D25-8382-377166284203}"/>
              </a:ext>
            </a:extLst>
          </p:cNvPr>
          <p:cNvSpPr/>
          <p:nvPr/>
        </p:nvSpPr>
        <p:spPr>
          <a:xfrm>
            <a:off x="798786" y="1411646"/>
            <a:ext cx="11247360" cy="923330"/>
          </a:xfrm>
          <a:prstGeom prst="rect">
            <a:avLst/>
          </a:prstGeom>
        </p:spPr>
        <p:txBody>
          <a:bodyPr wrap="square">
            <a:spAutoFit/>
          </a:bodyPr>
          <a:lstStyle/>
          <a:p>
            <a:r>
              <a:rPr lang="en-US" b="0" i="0" dirty="0">
                <a:solidFill>
                  <a:srgbClr val="000000"/>
                </a:solidFill>
                <a:effectLst/>
                <a:latin typeface="Helvetica Neue"/>
              </a:rPr>
              <a:t>15 addresses representing centers of zones containing locations with low number of restaurants and no </a:t>
            </a:r>
            <a:r>
              <a:rPr lang="en-US" b="0" i="0" dirty="0" err="1">
                <a:solidFill>
                  <a:srgbClr val="000000"/>
                </a:solidFill>
                <a:effectLst/>
                <a:latin typeface="Helvetica Neue"/>
              </a:rPr>
              <a:t>Vegeterian</a:t>
            </a:r>
            <a:r>
              <a:rPr lang="en-US" b="0" i="0" dirty="0">
                <a:solidFill>
                  <a:srgbClr val="000000"/>
                </a:solidFill>
                <a:effectLst/>
                <a:latin typeface="Helvetica Neue"/>
              </a:rPr>
              <a:t> restaurants nearby, all zones being fairly close to city center (all less than 4km from Palace Square, and about half of those less than 2km from Palace Square).</a:t>
            </a:r>
            <a:endParaRPr lang="en-US" dirty="0"/>
          </a:p>
        </p:txBody>
      </p:sp>
    </p:spTree>
    <p:extLst>
      <p:ext uri="{BB962C8B-B14F-4D97-AF65-F5344CB8AC3E}">
        <p14:creationId xmlns:p14="http://schemas.microsoft.com/office/powerpoint/2010/main" val="580078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0D6405-475D-404B-B483-B0CA11503B36}"/>
              </a:ext>
            </a:extLst>
          </p:cNvPr>
          <p:cNvSpPr txBox="1"/>
          <p:nvPr/>
        </p:nvSpPr>
        <p:spPr>
          <a:xfrm>
            <a:off x="798786" y="656162"/>
            <a:ext cx="10920248" cy="584775"/>
          </a:xfrm>
          <a:prstGeom prst="rect">
            <a:avLst/>
          </a:prstGeom>
          <a:noFill/>
        </p:spPr>
        <p:txBody>
          <a:bodyPr wrap="square" rtlCol="0">
            <a:spAutoFit/>
          </a:bodyPr>
          <a:lstStyle/>
          <a:p>
            <a:r>
              <a:rPr lang="en-US" sz="3200" dirty="0"/>
              <a:t>Conclusion</a:t>
            </a:r>
          </a:p>
        </p:txBody>
      </p:sp>
      <p:sp>
        <p:nvSpPr>
          <p:cNvPr id="3" name="Rectangle 2">
            <a:extLst>
              <a:ext uri="{FF2B5EF4-FFF2-40B4-BE49-F238E27FC236}">
                <a16:creationId xmlns:a16="http://schemas.microsoft.com/office/drawing/2014/main" id="{3D25EAA6-63A0-4CC6-90FB-BD1BB965037C}"/>
              </a:ext>
            </a:extLst>
          </p:cNvPr>
          <p:cNvSpPr/>
          <p:nvPr/>
        </p:nvSpPr>
        <p:spPr>
          <a:xfrm>
            <a:off x="798786" y="4376521"/>
            <a:ext cx="8345214" cy="923330"/>
          </a:xfrm>
          <a:prstGeom prst="rect">
            <a:avLst/>
          </a:prstGeom>
        </p:spPr>
        <p:txBody>
          <a:bodyPr wrap="square">
            <a:spAutoFit/>
          </a:bodyPr>
          <a:lstStyle/>
          <a:p>
            <a:pPr marL="285750" indent="-285750">
              <a:buFont typeface="Arial" panose="020B0604020202020204" pitchFamily="34" charset="0"/>
              <a:buChar char="•"/>
            </a:pPr>
            <a:r>
              <a:rPr lang="en-US" b="0" i="0" dirty="0">
                <a:solidFill>
                  <a:srgbClr val="000000"/>
                </a:solidFill>
                <a:effectLst/>
                <a:latin typeface="Helvetica Neue"/>
              </a:rPr>
              <a:t>Result of all this is 15 zones containing largest number of potential new restaurant locations based on number of and distance to existing venues - both restaurants in general and </a:t>
            </a:r>
            <a:r>
              <a:rPr lang="en-US" b="0" i="0" dirty="0" err="1">
                <a:solidFill>
                  <a:srgbClr val="000000"/>
                </a:solidFill>
                <a:effectLst/>
                <a:latin typeface="Helvetica Neue"/>
              </a:rPr>
              <a:t>Vegeterian</a:t>
            </a:r>
            <a:r>
              <a:rPr lang="en-US" b="0" i="0" dirty="0">
                <a:solidFill>
                  <a:srgbClr val="000000"/>
                </a:solidFill>
                <a:effectLst/>
                <a:latin typeface="Helvetica Neue"/>
              </a:rPr>
              <a:t> restaurants particularly.</a:t>
            </a:r>
            <a:endParaRPr lang="en-US" dirty="0"/>
          </a:p>
        </p:txBody>
      </p:sp>
      <p:sp>
        <p:nvSpPr>
          <p:cNvPr id="4" name="Rectangle 3">
            <a:extLst>
              <a:ext uri="{FF2B5EF4-FFF2-40B4-BE49-F238E27FC236}">
                <a16:creationId xmlns:a16="http://schemas.microsoft.com/office/drawing/2014/main" id="{D95F59A1-A153-4696-AC49-710615E19D51}"/>
              </a:ext>
            </a:extLst>
          </p:cNvPr>
          <p:cNvSpPr/>
          <p:nvPr/>
        </p:nvSpPr>
        <p:spPr>
          <a:xfrm>
            <a:off x="798786" y="1754415"/>
            <a:ext cx="9858704" cy="2308324"/>
          </a:xfrm>
          <a:prstGeom prst="rect">
            <a:avLst/>
          </a:prstGeom>
        </p:spPr>
        <p:txBody>
          <a:bodyPr wrap="square">
            <a:spAutoFit/>
          </a:bodyPr>
          <a:lstStyle/>
          <a:p>
            <a:pPr marL="285750" indent="-285750">
              <a:buFont typeface="Arial" panose="020B0604020202020204" pitchFamily="34" charset="0"/>
              <a:buChar char="•"/>
            </a:pPr>
            <a:r>
              <a:rPr lang="en-US" b="0" i="0" dirty="0">
                <a:solidFill>
                  <a:srgbClr val="000000"/>
                </a:solidFill>
                <a:effectLst/>
                <a:latin typeface="Helvetica Neue"/>
              </a:rPr>
              <a:t>By calculating restaurant density distribution from Foursquare data I have first identified general boroughs that justify further analysis (Kolomna and </a:t>
            </a:r>
            <a:r>
              <a:rPr lang="en-US" b="0" i="0" dirty="0" err="1">
                <a:solidFill>
                  <a:srgbClr val="000000"/>
                </a:solidFill>
                <a:effectLst/>
                <a:latin typeface="Helvetica Neue"/>
              </a:rPr>
              <a:t>Vasilievsky</a:t>
            </a:r>
            <a:r>
              <a:rPr lang="en-US" b="0" i="0" dirty="0">
                <a:solidFill>
                  <a:srgbClr val="000000"/>
                </a:solidFill>
                <a:effectLst/>
                <a:latin typeface="Helvetica Neue"/>
              </a:rPr>
              <a:t> island), and then generated extensive collection of locations which satisfy some basic requirements regarding existing nearby restaurants. </a:t>
            </a:r>
          </a:p>
          <a:p>
            <a:pPr marL="285750" indent="-285750">
              <a:buFont typeface="Arial" panose="020B0604020202020204" pitchFamily="34" charset="0"/>
              <a:buChar char="•"/>
            </a:pPr>
            <a:endParaRPr lang="en-US" b="0" i="0" dirty="0">
              <a:solidFill>
                <a:srgbClr val="000000"/>
              </a:solidFill>
              <a:effectLst/>
              <a:latin typeface="Helvetica Neue"/>
            </a:endParaRPr>
          </a:p>
          <a:p>
            <a:pPr marL="285750" indent="-285750">
              <a:buFont typeface="Arial" panose="020B0604020202020204" pitchFamily="34" charset="0"/>
              <a:buChar char="•"/>
            </a:pPr>
            <a:r>
              <a:rPr lang="en-US" b="0" i="0" dirty="0">
                <a:solidFill>
                  <a:srgbClr val="000000"/>
                </a:solidFill>
                <a:effectLst/>
                <a:latin typeface="Helvetica Neue"/>
              </a:rPr>
              <a:t>Clustering of those locations was then performed in order to create major zones of interest (containing greatest number of potential locations) and addresses of those zone centers were created to be used as starting points for final exploration by stakeholders.</a:t>
            </a:r>
            <a:endParaRPr lang="en-US" dirty="0"/>
          </a:p>
        </p:txBody>
      </p:sp>
    </p:spTree>
    <p:extLst>
      <p:ext uri="{BB962C8B-B14F-4D97-AF65-F5344CB8AC3E}">
        <p14:creationId xmlns:p14="http://schemas.microsoft.com/office/powerpoint/2010/main" val="41299492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1337</TotalTime>
  <Words>549</Words>
  <Application>Microsoft Office PowerPoint</Application>
  <PresentationFormat>Widescreen</PresentationFormat>
  <Paragraphs>44</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Helvetica Neue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 Kusheverskaia</dc:creator>
  <cp:lastModifiedBy>Maria Kusheverskaia</cp:lastModifiedBy>
  <cp:revision>13</cp:revision>
  <dcterms:created xsi:type="dcterms:W3CDTF">2019-11-17T16:35:37Z</dcterms:created>
  <dcterms:modified xsi:type="dcterms:W3CDTF">2019-11-18T15:04:38Z</dcterms:modified>
</cp:coreProperties>
</file>